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7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3E5FB-6093-437F-A021-2163AA29E22E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AF08E6-3ADB-4672-89E5-FBBE188613E0}">
      <dgm:prSet/>
      <dgm:spPr/>
      <dgm:t>
        <a:bodyPr/>
        <a:lstStyle/>
        <a:p>
          <a:r>
            <a:rPr lang="en-US"/>
            <a:t>April</a:t>
          </a:r>
        </a:p>
      </dgm:t>
    </dgm:pt>
    <dgm:pt modelId="{4B728D37-24C9-470A-8251-767A1F4212B5}" type="parTrans" cxnId="{DAF5A809-E277-4AC8-9BE3-15F412C6B942}">
      <dgm:prSet/>
      <dgm:spPr/>
      <dgm:t>
        <a:bodyPr/>
        <a:lstStyle/>
        <a:p>
          <a:endParaRPr lang="en-US"/>
        </a:p>
      </dgm:t>
    </dgm:pt>
    <dgm:pt modelId="{C0885982-41E2-4FA2-8A67-6CE902DC5DB0}" type="sibTrans" cxnId="{DAF5A809-E277-4AC8-9BE3-15F412C6B942}">
      <dgm:prSet/>
      <dgm:spPr/>
      <dgm:t>
        <a:bodyPr/>
        <a:lstStyle/>
        <a:p>
          <a:endParaRPr lang="en-US"/>
        </a:p>
      </dgm:t>
    </dgm:pt>
    <dgm:pt modelId="{01121528-30C1-4730-B602-DE0A5D23858A}">
      <dgm:prSet/>
      <dgm:spPr/>
      <dgm:t>
        <a:bodyPr/>
        <a:lstStyle/>
        <a:p>
          <a:r>
            <a:rPr lang="en-US"/>
            <a:t>2.6mm or 0.1in</a:t>
          </a:r>
        </a:p>
      </dgm:t>
    </dgm:pt>
    <dgm:pt modelId="{04449640-C5E0-4FC6-B77C-563EF28E5C47}" type="parTrans" cxnId="{011E5CEE-AB1D-49DD-BA08-C5FCC32C2756}">
      <dgm:prSet/>
      <dgm:spPr/>
      <dgm:t>
        <a:bodyPr/>
        <a:lstStyle/>
        <a:p>
          <a:endParaRPr lang="en-US"/>
        </a:p>
      </dgm:t>
    </dgm:pt>
    <dgm:pt modelId="{AF879B26-26B3-4937-BFAB-26F00B8912AD}" type="sibTrans" cxnId="{011E5CEE-AB1D-49DD-BA08-C5FCC32C2756}">
      <dgm:prSet/>
      <dgm:spPr/>
      <dgm:t>
        <a:bodyPr/>
        <a:lstStyle/>
        <a:p>
          <a:endParaRPr lang="en-US"/>
        </a:p>
      </dgm:t>
    </dgm:pt>
    <dgm:pt modelId="{7F35839B-3A75-408C-B84A-4F0D5B1CBF43}">
      <dgm:prSet/>
      <dgm:spPr/>
      <dgm:t>
        <a:bodyPr/>
        <a:lstStyle/>
        <a:p>
          <a:r>
            <a:rPr lang="en-US"/>
            <a:t>8 days of rain</a:t>
          </a:r>
        </a:p>
      </dgm:t>
    </dgm:pt>
    <dgm:pt modelId="{6680FFD3-8852-46CE-B517-A4D8BF026480}" type="parTrans" cxnId="{8F1E21E1-7B3C-4C73-96A4-63300278170B}">
      <dgm:prSet/>
      <dgm:spPr/>
      <dgm:t>
        <a:bodyPr/>
        <a:lstStyle/>
        <a:p>
          <a:endParaRPr lang="en-US"/>
        </a:p>
      </dgm:t>
    </dgm:pt>
    <dgm:pt modelId="{C8135E36-6944-4EA8-B46B-B3518E285FF9}" type="sibTrans" cxnId="{8F1E21E1-7B3C-4C73-96A4-63300278170B}">
      <dgm:prSet/>
      <dgm:spPr/>
      <dgm:t>
        <a:bodyPr/>
        <a:lstStyle/>
        <a:p>
          <a:endParaRPr lang="en-US"/>
        </a:p>
      </dgm:t>
    </dgm:pt>
    <dgm:pt modelId="{C5D5195A-9FB4-4B92-8343-A832D35E64F4}">
      <dgm:prSet/>
      <dgm:spPr/>
      <dgm:t>
        <a:bodyPr/>
        <a:lstStyle/>
        <a:p>
          <a:r>
            <a:rPr lang="en-US"/>
            <a:t>September</a:t>
          </a:r>
        </a:p>
      </dgm:t>
    </dgm:pt>
    <dgm:pt modelId="{5ADA4BFC-A4D6-4EF8-A4BA-D0E13DDD85FE}" type="parTrans" cxnId="{D585BBBC-4124-4B77-A50F-26965626428F}">
      <dgm:prSet/>
      <dgm:spPr/>
      <dgm:t>
        <a:bodyPr/>
        <a:lstStyle/>
        <a:p>
          <a:endParaRPr lang="en-US"/>
        </a:p>
      </dgm:t>
    </dgm:pt>
    <dgm:pt modelId="{7C4F4FA3-F840-40FE-86E1-2D18E7B91496}" type="sibTrans" cxnId="{D585BBBC-4124-4B77-A50F-26965626428F}">
      <dgm:prSet/>
      <dgm:spPr/>
      <dgm:t>
        <a:bodyPr/>
        <a:lstStyle/>
        <a:p>
          <a:endParaRPr lang="en-US"/>
        </a:p>
      </dgm:t>
    </dgm:pt>
    <dgm:pt modelId="{A38C066A-A514-4180-B051-6E16E1E5B10D}">
      <dgm:prSet/>
      <dgm:spPr/>
      <dgm:t>
        <a:bodyPr/>
        <a:lstStyle/>
        <a:p>
          <a:r>
            <a:rPr lang="en-US"/>
            <a:t>4.1mm or 0.2in</a:t>
          </a:r>
        </a:p>
      </dgm:t>
    </dgm:pt>
    <dgm:pt modelId="{1A6D9DBB-3425-4D6F-A757-C7E62223D524}" type="parTrans" cxnId="{8F5BBB43-279E-406C-9F15-825898A37FFD}">
      <dgm:prSet/>
      <dgm:spPr/>
      <dgm:t>
        <a:bodyPr/>
        <a:lstStyle/>
        <a:p>
          <a:endParaRPr lang="en-US"/>
        </a:p>
      </dgm:t>
    </dgm:pt>
    <dgm:pt modelId="{F56E753B-50F5-48BD-BFF0-545911CDD878}" type="sibTrans" cxnId="{8F5BBB43-279E-406C-9F15-825898A37FFD}">
      <dgm:prSet/>
      <dgm:spPr/>
      <dgm:t>
        <a:bodyPr/>
        <a:lstStyle/>
        <a:p>
          <a:endParaRPr lang="en-US"/>
        </a:p>
      </dgm:t>
    </dgm:pt>
    <dgm:pt modelId="{2C9DEB9D-9A9E-42FD-A9E7-AB19B05E05E0}">
      <dgm:prSet/>
      <dgm:spPr/>
      <dgm:t>
        <a:bodyPr/>
        <a:lstStyle/>
        <a:p>
          <a:r>
            <a:rPr lang="en-US"/>
            <a:t>11 days of rain</a:t>
          </a:r>
        </a:p>
      </dgm:t>
    </dgm:pt>
    <dgm:pt modelId="{80E236DC-1348-4297-AF0F-FE144322CA44}" type="parTrans" cxnId="{8B33187D-8505-4D34-A389-82B3DA7C11EB}">
      <dgm:prSet/>
      <dgm:spPr/>
      <dgm:t>
        <a:bodyPr/>
        <a:lstStyle/>
        <a:p>
          <a:endParaRPr lang="en-US"/>
        </a:p>
      </dgm:t>
    </dgm:pt>
    <dgm:pt modelId="{D0EDA75B-9923-4E39-9BE9-B706CFC6EF5E}" type="sibTrans" cxnId="{8B33187D-8505-4D34-A389-82B3DA7C11EB}">
      <dgm:prSet/>
      <dgm:spPr/>
      <dgm:t>
        <a:bodyPr/>
        <a:lstStyle/>
        <a:p>
          <a:endParaRPr lang="en-US"/>
        </a:p>
      </dgm:t>
    </dgm:pt>
    <dgm:pt modelId="{2D104C0F-968B-46CF-9274-AB60B258CEC0}">
      <dgm:prSet/>
      <dgm:spPr/>
      <dgm:t>
        <a:bodyPr/>
        <a:lstStyle/>
        <a:p>
          <a:r>
            <a:rPr lang="en-US"/>
            <a:t>T-Test</a:t>
          </a:r>
        </a:p>
      </dgm:t>
    </dgm:pt>
    <dgm:pt modelId="{BED52D4F-8E07-49B8-A134-AE9ADB634CD8}" type="parTrans" cxnId="{E9D537E4-0ECA-481C-A8B6-E4C7BBFF558A}">
      <dgm:prSet/>
      <dgm:spPr/>
      <dgm:t>
        <a:bodyPr/>
        <a:lstStyle/>
        <a:p>
          <a:endParaRPr lang="en-US"/>
        </a:p>
      </dgm:t>
    </dgm:pt>
    <dgm:pt modelId="{63854E17-0C1F-47DA-9F3F-653A934B14E5}" type="sibTrans" cxnId="{E9D537E4-0ECA-481C-A8B6-E4C7BBFF558A}">
      <dgm:prSet/>
      <dgm:spPr/>
      <dgm:t>
        <a:bodyPr/>
        <a:lstStyle/>
        <a:p>
          <a:endParaRPr lang="en-US"/>
        </a:p>
      </dgm:t>
    </dgm:pt>
    <dgm:pt modelId="{79573133-CE0B-4B5C-8EA4-4646DD3071B6}">
      <dgm:prSet/>
      <dgm:spPr/>
      <dgm:t>
        <a:bodyPr/>
        <a:lstStyle/>
        <a:p>
          <a:r>
            <a:rPr lang="en-US"/>
            <a:t>T-statistic: 9.96</a:t>
          </a:r>
        </a:p>
      </dgm:t>
    </dgm:pt>
    <dgm:pt modelId="{A328B1F4-4BBE-4B2C-A24C-107CE1F056A0}" type="parTrans" cxnId="{773279CA-541D-4F61-81BF-19F7CA139DBF}">
      <dgm:prSet/>
      <dgm:spPr/>
      <dgm:t>
        <a:bodyPr/>
        <a:lstStyle/>
        <a:p>
          <a:endParaRPr lang="en-US"/>
        </a:p>
      </dgm:t>
    </dgm:pt>
    <dgm:pt modelId="{33EA8A94-7FB0-496B-983A-C6CB4373AA2B}" type="sibTrans" cxnId="{773279CA-541D-4F61-81BF-19F7CA139DBF}">
      <dgm:prSet/>
      <dgm:spPr/>
      <dgm:t>
        <a:bodyPr/>
        <a:lstStyle/>
        <a:p>
          <a:endParaRPr lang="en-US"/>
        </a:p>
      </dgm:t>
    </dgm:pt>
    <dgm:pt modelId="{FECCCCEA-A36C-4645-864E-1DD320A5A3C8}">
      <dgm:prSet/>
      <dgm:spPr/>
      <dgm:t>
        <a:bodyPr/>
        <a:lstStyle/>
        <a:p>
          <a:r>
            <a:rPr lang="en-US"/>
            <a:t>P-value: 2.6 x 10^-23</a:t>
          </a:r>
        </a:p>
      </dgm:t>
    </dgm:pt>
    <dgm:pt modelId="{6D86F0B1-84E3-4196-ACC5-5C97C6579D54}" type="parTrans" cxnId="{084E6983-9F58-4F18-B401-88A29DA85BC3}">
      <dgm:prSet/>
      <dgm:spPr/>
      <dgm:t>
        <a:bodyPr/>
        <a:lstStyle/>
        <a:p>
          <a:endParaRPr lang="en-US"/>
        </a:p>
      </dgm:t>
    </dgm:pt>
    <dgm:pt modelId="{1B70C5E2-0F9F-4830-BC49-FC1E5E39A507}" type="sibTrans" cxnId="{084E6983-9F58-4F18-B401-88A29DA85BC3}">
      <dgm:prSet/>
      <dgm:spPr/>
      <dgm:t>
        <a:bodyPr/>
        <a:lstStyle/>
        <a:p>
          <a:endParaRPr lang="en-US"/>
        </a:p>
      </dgm:t>
    </dgm:pt>
    <dgm:pt modelId="{A6CE72B9-93BB-4895-8603-805EBEC6B8F0}" type="pres">
      <dgm:prSet presAssocID="{A4A3E5FB-6093-437F-A021-2163AA29E22E}" presName="linear" presStyleCnt="0">
        <dgm:presLayoutVars>
          <dgm:dir/>
          <dgm:animLvl val="lvl"/>
          <dgm:resizeHandles val="exact"/>
        </dgm:presLayoutVars>
      </dgm:prSet>
      <dgm:spPr/>
    </dgm:pt>
    <dgm:pt modelId="{CE5C8E77-D24F-43AB-A22D-D9280EACBA25}" type="pres">
      <dgm:prSet presAssocID="{53AF08E6-3ADB-4672-89E5-FBBE188613E0}" presName="parentLin" presStyleCnt="0"/>
      <dgm:spPr/>
    </dgm:pt>
    <dgm:pt modelId="{5D9A79BA-DA00-4006-8978-A6FF73952ED4}" type="pres">
      <dgm:prSet presAssocID="{53AF08E6-3ADB-4672-89E5-FBBE188613E0}" presName="parentLeftMargin" presStyleLbl="node1" presStyleIdx="0" presStyleCnt="3"/>
      <dgm:spPr/>
    </dgm:pt>
    <dgm:pt modelId="{867B2312-509E-4B2E-8878-0546DD8E7818}" type="pres">
      <dgm:prSet presAssocID="{53AF08E6-3ADB-4672-89E5-FBBE188613E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3CCD76-9C02-4E7F-8A99-DE7463FF7255}" type="pres">
      <dgm:prSet presAssocID="{53AF08E6-3ADB-4672-89E5-FBBE188613E0}" presName="negativeSpace" presStyleCnt="0"/>
      <dgm:spPr/>
    </dgm:pt>
    <dgm:pt modelId="{1EAF133E-68A5-4465-8F55-D45938B29922}" type="pres">
      <dgm:prSet presAssocID="{53AF08E6-3ADB-4672-89E5-FBBE188613E0}" presName="childText" presStyleLbl="conFgAcc1" presStyleIdx="0" presStyleCnt="3">
        <dgm:presLayoutVars>
          <dgm:bulletEnabled val="1"/>
        </dgm:presLayoutVars>
      </dgm:prSet>
      <dgm:spPr/>
    </dgm:pt>
    <dgm:pt modelId="{3D6E32E2-EAAE-4F86-8D56-50E24BCDBE42}" type="pres">
      <dgm:prSet presAssocID="{C0885982-41E2-4FA2-8A67-6CE902DC5DB0}" presName="spaceBetweenRectangles" presStyleCnt="0"/>
      <dgm:spPr/>
    </dgm:pt>
    <dgm:pt modelId="{596FD9BC-6D87-4EB2-9BBF-94ECDB36415C}" type="pres">
      <dgm:prSet presAssocID="{C5D5195A-9FB4-4B92-8343-A832D35E64F4}" presName="parentLin" presStyleCnt="0"/>
      <dgm:spPr/>
    </dgm:pt>
    <dgm:pt modelId="{441F54D6-CFD2-4CE6-8EAE-D85BA432FDB6}" type="pres">
      <dgm:prSet presAssocID="{C5D5195A-9FB4-4B92-8343-A832D35E64F4}" presName="parentLeftMargin" presStyleLbl="node1" presStyleIdx="0" presStyleCnt="3"/>
      <dgm:spPr/>
    </dgm:pt>
    <dgm:pt modelId="{FBBFBA6C-0DF6-446B-AF3F-D490CEC0614D}" type="pres">
      <dgm:prSet presAssocID="{C5D5195A-9FB4-4B92-8343-A832D35E64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CD8335A-D21A-42F4-96C0-1098C4F200D1}" type="pres">
      <dgm:prSet presAssocID="{C5D5195A-9FB4-4B92-8343-A832D35E64F4}" presName="negativeSpace" presStyleCnt="0"/>
      <dgm:spPr/>
    </dgm:pt>
    <dgm:pt modelId="{CC074C6B-B6E1-4AE3-A91B-6B974373F192}" type="pres">
      <dgm:prSet presAssocID="{C5D5195A-9FB4-4B92-8343-A832D35E64F4}" presName="childText" presStyleLbl="conFgAcc1" presStyleIdx="1" presStyleCnt="3">
        <dgm:presLayoutVars>
          <dgm:bulletEnabled val="1"/>
        </dgm:presLayoutVars>
      </dgm:prSet>
      <dgm:spPr/>
    </dgm:pt>
    <dgm:pt modelId="{59E68FB2-1D4B-42B8-BFA8-75C27863461B}" type="pres">
      <dgm:prSet presAssocID="{7C4F4FA3-F840-40FE-86E1-2D18E7B91496}" presName="spaceBetweenRectangles" presStyleCnt="0"/>
      <dgm:spPr/>
    </dgm:pt>
    <dgm:pt modelId="{4DC11AC8-689B-4023-AA8D-D2148D026F64}" type="pres">
      <dgm:prSet presAssocID="{2D104C0F-968B-46CF-9274-AB60B258CEC0}" presName="parentLin" presStyleCnt="0"/>
      <dgm:spPr/>
    </dgm:pt>
    <dgm:pt modelId="{C241D89F-7E9C-43E6-9D76-2BC1081FB593}" type="pres">
      <dgm:prSet presAssocID="{2D104C0F-968B-46CF-9274-AB60B258CEC0}" presName="parentLeftMargin" presStyleLbl="node1" presStyleIdx="1" presStyleCnt="3"/>
      <dgm:spPr/>
    </dgm:pt>
    <dgm:pt modelId="{7E37C522-206F-439B-99EA-263B1B991592}" type="pres">
      <dgm:prSet presAssocID="{2D104C0F-968B-46CF-9274-AB60B258CEC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03CF1B6-A4C5-4ACF-B4DD-EFB9DFEF87F8}" type="pres">
      <dgm:prSet presAssocID="{2D104C0F-968B-46CF-9274-AB60B258CEC0}" presName="negativeSpace" presStyleCnt="0"/>
      <dgm:spPr/>
    </dgm:pt>
    <dgm:pt modelId="{669D458C-C1B3-4AB1-82F2-0A0F935EC5AE}" type="pres">
      <dgm:prSet presAssocID="{2D104C0F-968B-46CF-9274-AB60B258CEC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DCA0F00-673F-416F-8CC8-C31600919F8B}" type="presOf" srcId="{2D104C0F-968B-46CF-9274-AB60B258CEC0}" destId="{7E37C522-206F-439B-99EA-263B1B991592}" srcOrd="1" destOrd="0" presId="urn:microsoft.com/office/officeart/2005/8/layout/list1"/>
    <dgm:cxn modelId="{F698EC06-759A-4D95-93D3-33920AF4056C}" type="presOf" srcId="{C5D5195A-9FB4-4B92-8343-A832D35E64F4}" destId="{FBBFBA6C-0DF6-446B-AF3F-D490CEC0614D}" srcOrd="1" destOrd="0" presId="urn:microsoft.com/office/officeart/2005/8/layout/list1"/>
    <dgm:cxn modelId="{DAF5A809-E277-4AC8-9BE3-15F412C6B942}" srcId="{A4A3E5FB-6093-437F-A021-2163AA29E22E}" destId="{53AF08E6-3ADB-4672-89E5-FBBE188613E0}" srcOrd="0" destOrd="0" parTransId="{4B728D37-24C9-470A-8251-767A1F4212B5}" sibTransId="{C0885982-41E2-4FA2-8A67-6CE902DC5DB0}"/>
    <dgm:cxn modelId="{FB050C1F-4820-40D3-96A7-59070E2DA868}" type="presOf" srcId="{7F35839B-3A75-408C-B84A-4F0D5B1CBF43}" destId="{1EAF133E-68A5-4465-8F55-D45938B29922}" srcOrd="0" destOrd="1" presId="urn:microsoft.com/office/officeart/2005/8/layout/list1"/>
    <dgm:cxn modelId="{A68D2320-123C-436B-854A-C2B7162BC83B}" type="presOf" srcId="{A4A3E5FB-6093-437F-A021-2163AA29E22E}" destId="{A6CE72B9-93BB-4895-8603-805EBEC6B8F0}" srcOrd="0" destOrd="0" presId="urn:microsoft.com/office/officeart/2005/8/layout/list1"/>
    <dgm:cxn modelId="{006DCF33-A457-40CF-A167-C4380E677E73}" type="presOf" srcId="{2C9DEB9D-9A9E-42FD-A9E7-AB19B05E05E0}" destId="{CC074C6B-B6E1-4AE3-A91B-6B974373F192}" srcOrd="0" destOrd="1" presId="urn:microsoft.com/office/officeart/2005/8/layout/list1"/>
    <dgm:cxn modelId="{8F5BBB43-279E-406C-9F15-825898A37FFD}" srcId="{C5D5195A-9FB4-4B92-8343-A832D35E64F4}" destId="{A38C066A-A514-4180-B051-6E16E1E5B10D}" srcOrd="0" destOrd="0" parTransId="{1A6D9DBB-3425-4D6F-A757-C7E62223D524}" sibTransId="{F56E753B-50F5-48BD-BFF0-545911CDD878}"/>
    <dgm:cxn modelId="{17DD3351-FE4A-4AD6-BFBB-CACE20CC4FCF}" type="presOf" srcId="{C5D5195A-9FB4-4B92-8343-A832D35E64F4}" destId="{441F54D6-CFD2-4CE6-8EAE-D85BA432FDB6}" srcOrd="0" destOrd="0" presId="urn:microsoft.com/office/officeart/2005/8/layout/list1"/>
    <dgm:cxn modelId="{3CB1D652-A654-4D7A-B3C6-F320535A20F3}" type="presOf" srcId="{79573133-CE0B-4B5C-8EA4-4646DD3071B6}" destId="{669D458C-C1B3-4AB1-82F2-0A0F935EC5AE}" srcOrd="0" destOrd="0" presId="urn:microsoft.com/office/officeart/2005/8/layout/list1"/>
    <dgm:cxn modelId="{8B33187D-8505-4D34-A389-82B3DA7C11EB}" srcId="{C5D5195A-9FB4-4B92-8343-A832D35E64F4}" destId="{2C9DEB9D-9A9E-42FD-A9E7-AB19B05E05E0}" srcOrd="1" destOrd="0" parTransId="{80E236DC-1348-4297-AF0F-FE144322CA44}" sibTransId="{D0EDA75B-9923-4E39-9BE9-B706CFC6EF5E}"/>
    <dgm:cxn modelId="{18938D81-8F25-4B76-BF4E-A3652D67CAB0}" type="presOf" srcId="{A38C066A-A514-4180-B051-6E16E1E5B10D}" destId="{CC074C6B-B6E1-4AE3-A91B-6B974373F192}" srcOrd="0" destOrd="0" presId="urn:microsoft.com/office/officeart/2005/8/layout/list1"/>
    <dgm:cxn modelId="{084E6983-9F58-4F18-B401-88A29DA85BC3}" srcId="{2D104C0F-968B-46CF-9274-AB60B258CEC0}" destId="{FECCCCEA-A36C-4645-864E-1DD320A5A3C8}" srcOrd="1" destOrd="0" parTransId="{6D86F0B1-84E3-4196-ACC5-5C97C6579D54}" sibTransId="{1B70C5E2-0F9F-4830-BC49-FC1E5E39A507}"/>
    <dgm:cxn modelId="{036E00B2-4C02-40AC-BEE9-E0916BC9E4D9}" type="presOf" srcId="{01121528-30C1-4730-B602-DE0A5D23858A}" destId="{1EAF133E-68A5-4465-8F55-D45938B29922}" srcOrd="0" destOrd="0" presId="urn:microsoft.com/office/officeart/2005/8/layout/list1"/>
    <dgm:cxn modelId="{73537CB6-A0DB-4907-A1BE-54596E101E36}" type="presOf" srcId="{53AF08E6-3ADB-4672-89E5-FBBE188613E0}" destId="{5D9A79BA-DA00-4006-8978-A6FF73952ED4}" srcOrd="0" destOrd="0" presId="urn:microsoft.com/office/officeart/2005/8/layout/list1"/>
    <dgm:cxn modelId="{D585BBBC-4124-4B77-A50F-26965626428F}" srcId="{A4A3E5FB-6093-437F-A021-2163AA29E22E}" destId="{C5D5195A-9FB4-4B92-8343-A832D35E64F4}" srcOrd="1" destOrd="0" parTransId="{5ADA4BFC-A4D6-4EF8-A4BA-D0E13DDD85FE}" sibTransId="{7C4F4FA3-F840-40FE-86E1-2D18E7B91496}"/>
    <dgm:cxn modelId="{6BE54ABE-98A2-480B-89F6-47D9EBB45DF9}" type="presOf" srcId="{53AF08E6-3ADB-4672-89E5-FBBE188613E0}" destId="{867B2312-509E-4B2E-8878-0546DD8E7818}" srcOrd="1" destOrd="0" presId="urn:microsoft.com/office/officeart/2005/8/layout/list1"/>
    <dgm:cxn modelId="{3793E6C6-5979-4D09-A10A-D701AF42AD91}" type="presOf" srcId="{FECCCCEA-A36C-4645-864E-1DD320A5A3C8}" destId="{669D458C-C1B3-4AB1-82F2-0A0F935EC5AE}" srcOrd="0" destOrd="1" presId="urn:microsoft.com/office/officeart/2005/8/layout/list1"/>
    <dgm:cxn modelId="{773279CA-541D-4F61-81BF-19F7CA139DBF}" srcId="{2D104C0F-968B-46CF-9274-AB60B258CEC0}" destId="{79573133-CE0B-4B5C-8EA4-4646DD3071B6}" srcOrd="0" destOrd="0" parTransId="{A328B1F4-4BBE-4B2C-A24C-107CE1F056A0}" sibTransId="{33EA8A94-7FB0-496B-983A-C6CB4373AA2B}"/>
    <dgm:cxn modelId="{EF553FCF-AD4E-47F6-8102-C265B2694314}" type="presOf" srcId="{2D104C0F-968B-46CF-9274-AB60B258CEC0}" destId="{C241D89F-7E9C-43E6-9D76-2BC1081FB593}" srcOrd="0" destOrd="0" presId="urn:microsoft.com/office/officeart/2005/8/layout/list1"/>
    <dgm:cxn modelId="{8F1E21E1-7B3C-4C73-96A4-63300278170B}" srcId="{53AF08E6-3ADB-4672-89E5-FBBE188613E0}" destId="{7F35839B-3A75-408C-B84A-4F0D5B1CBF43}" srcOrd="1" destOrd="0" parTransId="{6680FFD3-8852-46CE-B517-A4D8BF026480}" sibTransId="{C8135E36-6944-4EA8-B46B-B3518E285FF9}"/>
    <dgm:cxn modelId="{E9D537E4-0ECA-481C-A8B6-E4C7BBFF558A}" srcId="{A4A3E5FB-6093-437F-A021-2163AA29E22E}" destId="{2D104C0F-968B-46CF-9274-AB60B258CEC0}" srcOrd="2" destOrd="0" parTransId="{BED52D4F-8E07-49B8-A134-AE9ADB634CD8}" sibTransId="{63854E17-0C1F-47DA-9F3F-653A934B14E5}"/>
    <dgm:cxn modelId="{011E5CEE-AB1D-49DD-BA08-C5FCC32C2756}" srcId="{53AF08E6-3ADB-4672-89E5-FBBE188613E0}" destId="{01121528-30C1-4730-B602-DE0A5D23858A}" srcOrd="0" destOrd="0" parTransId="{04449640-C5E0-4FC6-B77C-563EF28E5C47}" sibTransId="{AF879B26-26B3-4937-BFAB-26F00B8912AD}"/>
    <dgm:cxn modelId="{D9101BF6-9117-4286-86FE-756DF74EFED9}" type="presParOf" srcId="{A6CE72B9-93BB-4895-8603-805EBEC6B8F0}" destId="{CE5C8E77-D24F-43AB-A22D-D9280EACBA25}" srcOrd="0" destOrd="0" presId="urn:microsoft.com/office/officeart/2005/8/layout/list1"/>
    <dgm:cxn modelId="{CA396399-E075-4E11-9E1F-3A7DED6BC1A3}" type="presParOf" srcId="{CE5C8E77-D24F-43AB-A22D-D9280EACBA25}" destId="{5D9A79BA-DA00-4006-8978-A6FF73952ED4}" srcOrd="0" destOrd="0" presId="urn:microsoft.com/office/officeart/2005/8/layout/list1"/>
    <dgm:cxn modelId="{03A3226B-070F-4805-9E83-CC94AA4A82E2}" type="presParOf" srcId="{CE5C8E77-D24F-43AB-A22D-D9280EACBA25}" destId="{867B2312-509E-4B2E-8878-0546DD8E7818}" srcOrd="1" destOrd="0" presId="urn:microsoft.com/office/officeart/2005/8/layout/list1"/>
    <dgm:cxn modelId="{3749D87E-44E1-4418-8B73-99B609754B0B}" type="presParOf" srcId="{A6CE72B9-93BB-4895-8603-805EBEC6B8F0}" destId="{2E3CCD76-9C02-4E7F-8A99-DE7463FF7255}" srcOrd="1" destOrd="0" presId="urn:microsoft.com/office/officeart/2005/8/layout/list1"/>
    <dgm:cxn modelId="{99DE1FE4-B035-456C-8F89-DF9E9AB85895}" type="presParOf" srcId="{A6CE72B9-93BB-4895-8603-805EBEC6B8F0}" destId="{1EAF133E-68A5-4465-8F55-D45938B29922}" srcOrd="2" destOrd="0" presId="urn:microsoft.com/office/officeart/2005/8/layout/list1"/>
    <dgm:cxn modelId="{475AFEFB-E51F-470D-A5CA-75E2B0119D7C}" type="presParOf" srcId="{A6CE72B9-93BB-4895-8603-805EBEC6B8F0}" destId="{3D6E32E2-EAAE-4F86-8D56-50E24BCDBE42}" srcOrd="3" destOrd="0" presId="urn:microsoft.com/office/officeart/2005/8/layout/list1"/>
    <dgm:cxn modelId="{FC2CC0B8-F471-4CF2-A229-617347371FA1}" type="presParOf" srcId="{A6CE72B9-93BB-4895-8603-805EBEC6B8F0}" destId="{596FD9BC-6D87-4EB2-9BBF-94ECDB36415C}" srcOrd="4" destOrd="0" presId="urn:microsoft.com/office/officeart/2005/8/layout/list1"/>
    <dgm:cxn modelId="{20EA6AE8-E035-4D86-AA79-852EA9D51949}" type="presParOf" srcId="{596FD9BC-6D87-4EB2-9BBF-94ECDB36415C}" destId="{441F54D6-CFD2-4CE6-8EAE-D85BA432FDB6}" srcOrd="0" destOrd="0" presId="urn:microsoft.com/office/officeart/2005/8/layout/list1"/>
    <dgm:cxn modelId="{9E6682E8-E0E2-42BE-B328-720B2EB13971}" type="presParOf" srcId="{596FD9BC-6D87-4EB2-9BBF-94ECDB36415C}" destId="{FBBFBA6C-0DF6-446B-AF3F-D490CEC0614D}" srcOrd="1" destOrd="0" presId="urn:microsoft.com/office/officeart/2005/8/layout/list1"/>
    <dgm:cxn modelId="{D6FE802E-9EAD-47C3-80D3-80FFC321474B}" type="presParOf" srcId="{A6CE72B9-93BB-4895-8603-805EBEC6B8F0}" destId="{6CD8335A-D21A-42F4-96C0-1098C4F200D1}" srcOrd="5" destOrd="0" presId="urn:microsoft.com/office/officeart/2005/8/layout/list1"/>
    <dgm:cxn modelId="{413005E2-17AE-4DAD-B4F8-1549631F8ADE}" type="presParOf" srcId="{A6CE72B9-93BB-4895-8603-805EBEC6B8F0}" destId="{CC074C6B-B6E1-4AE3-A91B-6B974373F192}" srcOrd="6" destOrd="0" presId="urn:microsoft.com/office/officeart/2005/8/layout/list1"/>
    <dgm:cxn modelId="{B1350602-93A4-4185-844D-F6E37C788083}" type="presParOf" srcId="{A6CE72B9-93BB-4895-8603-805EBEC6B8F0}" destId="{59E68FB2-1D4B-42B8-BFA8-75C27863461B}" srcOrd="7" destOrd="0" presId="urn:microsoft.com/office/officeart/2005/8/layout/list1"/>
    <dgm:cxn modelId="{9A224146-D99B-4A66-9360-E42C14620185}" type="presParOf" srcId="{A6CE72B9-93BB-4895-8603-805EBEC6B8F0}" destId="{4DC11AC8-689B-4023-AA8D-D2148D026F64}" srcOrd="8" destOrd="0" presId="urn:microsoft.com/office/officeart/2005/8/layout/list1"/>
    <dgm:cxn modelId="{CA5EF661-B3EF-4EDE-ABF4-AC672EC686B7}" type="presParOf" srcId="{4DC11AC8-689B-4023-AA8D-D2148D026F64}" destId="{C241D89F-7E9C-43E6-9D76-2BC1081FB593}" srcOrd="0" destOrd="0" presId="urn:microsoft.com/office/officeart/2005/8/layout/list1"/>
    <dgm:cxn modelId="{87729FCE-31BD-4DFC-A2ED-F01460E27BCE}" type="presParOf" srcId="{4DC11AC8-689B-4023-AA8D-D2148D026F64}" destId="{7E37C522-206F-439B-99EA-263B1B991592}" srcOrd="1" destOrd="0" presId="urn:microsoft.com/office/officeart/2005/8/layout/list1"/>
    <dgm:cxn modelId="{2257589D-5958-4CC5-9996-FA21E8C9D996}" type="presParOf" srcId="{A6CE72B9-93BB-4895-8603-805EBEC6B8F0}" destId="{D03CF1B6-A4C5-4ACF-B4DD-EFB9DFEF87F8}" srcOrd="9" destOrd="0" presId="urn:microsoft.com/office/officeart/2005/8/layout/list1"/>
    <dgm:cxn modelId="{99FA1567-A285-4658-9C78-AB83229137BA}" type="presParOf" srcId="{A6CE72B9-93BB-4895-8603-805EBEC6B8F0}" destId="{669D458C-C1B3-4AB1-82F2-0A0F935EC5A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F133E-68A5-4465-8F55-D45938B29922}">
      <dsp:nvSpPr>
        <dsp:cNvPr id="0" name=""/>
        <dsp:cNvSpPr/>
      </dsp:nvSpPr>
      <dsp:spPr>
        <a:xfrm>
          <a:off x="0" y="413172"/>
          <a:ext cx="6651253" cy="1316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211" tIns="458216" rIns="51621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2.6mm or 0.1in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8 days of rain</a:t>
          </a:r>
        </a:p>
      </dsp:txBody>
      <dsp:txXfrm>
        <a:off x="0" y="413172"/>
        <a:ext cx="6651253" cy="1316699"/>
      </dsp:txXfrm>
    </dsp:sp>
    <dsp:sp modelId="{867B2312-509E-4B2E-8878-0546DD8E7818}">
      <dsp:nvSpPr>
        <dsp:cNvPr id="0" name=""/>
        <dsp:cNvSpPr/>
      </dsp:nvSpPr>
      <dsp:spPr>
        <a:xfrm>
          <a:off x="332562" y="88452"/>
          <a:ext cx="4655877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981" tIns="0" rIns="17598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April</a:t>
          </a:r>
        </a:p>
      </dsp:txBody>
      <dsp:txXfrm>
        <a:off x="364265" y="120155"/>
        <a:ext cx="4592471" cy="586034"/>
      </dsp:txXfrm>
    </dsp:sp>
    <dsp:sp modelId="{CC074C6B-B6E1-4AE3-A91B-6B974373F192}">
      <dsp:nvSpPr>
        <dsp:cNvPr id="0" name=""/>
        <dsp:cNvSpPr/>
      </dsp:nvSpPr>
      <dsp:spPr>
        <a:xfrm>
          <a:off x="0" y="2173392"/>
          <a:ext cx="6651253" cy="1316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211" tIns="458216" rIns="51621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4.1mm or 0.2in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11 days of rain</a:t>
          </a:r>
        </a:p>
      </dsp:txBody>
      <dsp:txXfrm>
        <a:off x="0" y="2173392"/>
        <a:ext cx="6651253" cy="1316699"/>
      </dsp:txXfrm>
    </dsp:sp>
    <dsp:sp modelId="{FBBFBA6C-0DF6-446B-AF3F-D490CEC0614D}">
      <dsp:nvSpPr>
        <dsp:cNvPr id="0" name=""/>
        <dsp:cNvSpPr/>
      </dsp:nvSpPr>
      <dsp:spPr>
        <a:xfrm>
          <a:off x="332562" y="1848672"/>
          <a:ext cx="4655877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981" tIns="0" rIns="17598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September</a:t>
          </a:r>
        </a:p>
      </dsp:txBody>
      <dsp:txXfrm>
        <a:off x="364265" y="1880375"/>
        <a:ext cx="4592471" cy="586034"/>
      </dsp:txXfrm>
    </dsp:sp>
    <dsp:sp modelId="{669D458C-C1B3-4AB1-82F2-0A0F935EC5AE}">
      <dsp:nvSpPr>
        <dsp:cNvPr id="0" name=""/>
        <dsp:cNvSpPr/>
      </dsp:nvSpPr>
      <dsp:spPr>
        <a:xfrm>
          <a:off x="0" y="3933612"/>
          <a:ext cx="6651253" cy="1316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211" tIns="458216" rIns="51621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T-statistic: 9.96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P-value: 2.6 x 10^-23</a:t>
          </a:r>
        </a:p>
      </dsp:txBody>
      <dsp:txXfrm>
        <a:off x="0" y="3933612"/>
        <a:ext cx="6651253" cy="1316699"/>
      </dsp:txXfrm>
    </dsp:sp>
    <dsp:sp modelId="{7E37C522-206F-439B-99EA-263B1B991592}">
      <dsp:nvSpPr>
        <dsp:cNvPr id="0" name=""/>
        <dsp:cNvSpPr/>
      </dsp:nvSpPr>
      <dsp:spPr>
        <a:xfrm>
          <a:off x="332562" y="3608892"/>
          <a:ext cx="4655877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981" tIns="0" rIns="175981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T-Test</a:t>
          </a:r>
        </a:p>
      </dsp:txBody>
      <dsp:txXfrm>
        <a:off x="364265" y="3640595"/>
        <a:ext cx="4592471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F7AC9-0D11-48B0-B16F-17AC9B4CAAA0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0229A-A00A-44F4-80FC-4FF49876C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73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Distribution of the weather stations concentrated in tropical climates.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stations around sea level. 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Missing elevations estimated with geographic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90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Heaviest rainfall 12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World record 72 in (</a:t>
            </a:r>
            <a:r>
              <a:rPr lang="en-US" b="0" i="0" dirty="0">
                <a:solidFill>
                  <a:srgbClr val="BDC1C6"/>
                </a:solidFill>
                <a:effectLst/>
                <a:latin typeface="Roboto" panose="020B0604020202020204" pitchFamily="2" charset="0"/>
              </a:rPr>
              <a:t>Réunion)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11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Heaviest snowfall  3.4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World record 78 in (</a:t>
            </a:r>
            <a:r>
              <a:rPr lang="en-US" b="0" i="0" dirty="0">
                <a:solidFill>
                  <a:srgbClr val="BDC1C6"/>
                </a:solidFill>
                <a:effectLst/>
                <a:latin typeface="Roboto" panose="020B0604020202020204" pitchFamily="2" charset="0"/>
              </a:rPr>
              <a:t>Alaska)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37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Summer hotter than winter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Winter more variable than summer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5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Smoothed out outliers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Strong positive linear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88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Weak negative relationship</a:t>
            </a:r>
          </a:p>
          <a:p>
            <a:pPr marL="171450" indent="-171450">
              <a:buFontTx/>
              <a:buChar char="-"/>
            </a:pPr>
            <a:r>
              <a:rPr lang="en-US" dirty="0"/>
              <a:t>Likely nonlinear model will do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92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Is April the rainiest month?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04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September is the rainiest across all stations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Statistically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11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To predict mean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56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Most of the stations located in relatively warm locations.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A handful of stations located in polar regions.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2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Precipitation assumed to mean rainfall, given snowfall data was unrelated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Trace precipitation (less than 0.01 mm) was rounded to zero</a:t>
            </a:r>
          </a:p>
          <a:p>
            <a:pPr marL="171450" indent="-171450">
              <a:buFontTx/>
              <a:buChar char="-"/>
            </a:pPr>
            <a:r>
              <a:rPr lang="en-US" dirty="0"/>
              <a:t>Snowfall includes hail and sleet</a:t>
            </a:r>
          </a:p>
          <a:p>
            <a:pPr marL="171450" indent="-171450">
              <a:buFontTx/>
              <a:buChar char="-"/>
            </a:pPr>
            <a:r>
              <a:rPr lang="en-US" dirty="0"/>
              <a:t>A handful of stations did not collect data on snow; they were excluded from relevant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75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Northern hemisphere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Closer to equator</a:t>
            </a:r>
          </a:p>
          <a:p>
            <a:pPr marL="171450" indent="-171450">
              <a:buFontTx/>
              <a:buChar char="-"/>
            </a:pPr>
            <a:r>
              <a:rPr lang="en-US" dirty="0"/>
              <a:t>Outliers in northern latitudes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89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Note Pacific Islands and Australia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Mostly near sea level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Nothing below sea level</a:t>
            </a:r>
          </a:p>
          <a:p>
            <a:pPr marL="171450" indent="-171450">
              <a:buFontTx/>
              <a:buChar char="-"/>
            </a:pPr>
            <a:r>
              <a:rPr lang="en-US" dirty="0"/>
              <a:t>Max elevation 7,631 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Negative skew for temperatures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negative outliers due to northerly latitudes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3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Hottest temp 122F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World record 134F (Death Valley)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20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Coldest temp -37F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World record -129F (Antarctica)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30229A-A00A-44F4-80FC-4FF49876CA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6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52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9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43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93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76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24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3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8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7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2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1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6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group of skyscrapers in a city&#10;&#10;Description automatically generated with low confidence">
            <a:extLst>
              <a:ext uri="{FF2B5EF4-FFF2-40B4-BE49-F238E27FC236}">
                <a16:creationId xmlns:a16="http://schemas.microsoft.com/office/drawing/2014/main" id="{C73415E5-490A-4BDC-875C-2D567A077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0E3F0-6CE4-4C45-9557-961244D8A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Weather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D1384-BDD4-444F-96CC-17AC757E3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Brett Keller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Final Project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08/12/12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95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8E903-2168-48A6-A308-1713F9D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Histograms</a:t>
            </a:r>
            <a:endParaRPr lang="en-US" dirty="0"/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1EE9D084-100F-445B-9EC1-B475D60C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Min Temp</a:t>
            </a:r>
          </a:p>
          <a:p>
            <a:pPr lvl="1"/>
            <a:r>
              <a:rPr lang="en-US" sz="2000" dirty="0"/>
              <a:t>mean:  18.0 C or 64.4 F</a:t>
            </a:r>
          </a:p>
          <a:p>
            <a:pPr lvl="1"/>
            <a:r>
              <a:rPr lang="en-US" sz="2000" dirty="0"/>
              <a:t>mode:  22.2 C or 72.0 F</a:t>
            </a:r>
          </a:p>
          <a:p>
            <a:pPr lvl="1"/>
            <a:r>
              <a:rPr lang="en-US" sz="2000" dirty="0" err="1"/>
              <a:t>sd</a:t>
            </a:r>
            <a:r>
              <a:rPr lang="en-US" sz="2000" dirty="0"/>
              <a:t>:    8.1 C or 14.6 F</a:t>
            </a:r>
          </a:p>
          <a:p>
            <a:pPr lvl="1"/>
            <a:r>
              <a:rPr lang="en-US" sz="2000" dirty="0"/>
              <a:t>max:   -38.3 C or -37.0F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617C3-0E64-4530-B600-B79D306A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86" y="1801607"/>
            <a:ext cx="4747547" cy="328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3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8E903-2168-48A6-A308-1713F9D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Histograms</a:t>
            </a:r>
            <a:endParaRPr lang="en-US" dirty="0"/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1EE9D084-100F-445B-9EC1-B475D60C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Rainfall</a:t>
            </a:r>
          </a:p>
          <a:p>
            <a:pPr lvl="1"/>
            <a:r>
              <a:rPr lang="en-US" sz="2000" dirty="0"/>
              <a:t>mean:  3.2mm or 0.1in</a:t>
            </a:r>
          </a:p>
          <a:p>
            <a:pPr lvl="1"/>
            <a:r>
              <a:rPr lang="en-US" sz="2000" dirty="0"/>
              <a:t>mode:  0.0mm or 0.0in</a:t>
            </a:r>
          </a:p>
          <a:p>
            <a:pPr lvl="1"/>
            <a:r>
              <a:rPr lang="en-US" sz="2000" dirty="0" err="1"/>
              <a:t>sd</a:t>
            </a:r>
            <a:r>
              <a:rPr lang="en-US" sz="2000" dirty="0"/>
              <a:t>:    10.8mm or 0.4in</a:t>
            </a:r>
          </a:p>
          <a:p>
            <a:pPr lvl="1"/>
            <a:r>
              <a:rPr lang="en-US" sz="2000" dirty="0"/>
              <a:t>max:   307.3mm or 12.1in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76EA4-17F3-4EA1-B38F-58EBBDC5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86" y="1825748"/>
            <a:ext cx="4747547" cy="323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48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8E903-2168-48A6-A308-1713F9D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Histograms</a:t>
            </a:r>
            <a:endParaRPr lang="en-US" dirty="0"/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1EE9D084-100F-445B-9EC1-B475D60C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Snowfall</a:t>
            </a:r>
          </a:p>
          <a:p>
            <a:pPr lvl="1"/>
            <a:r>
              <a:rPr lang="en-US" sz="2000" dirty="0"/>
              <a:t>mean:  0.2mm or 0.0in</a:t>
            </a:r>
          </a:p>
          <a:p>
            <a:pPr lvl="1"/>
            <a:r>
              <a:rPr lang="en-US" sz="2000" dirty="0"/>
              <a:t>mode:  0.0mm or 0.0in</a:t>
            </a:r>
          </a:p>
          <a:p>
            <a:pPr lvl="1"/>
            <a:r>
              <a:rPr lang="en-US" sz="2000" dirty="0" err="1"/>
              <a:t>sd</a:t>
            </a:r>
            <a:r>
              <a:rPr lang="en-US" sz="2000" dirty="0"/>
              <a:t>:    2.6mm or 0.1in</a:t>
            </a:r>
          </a:p>
          <a:p>
            <a:pPr lvl="1"/>
            <a:r>
              <a:rPr lang="en-US" sz="2000" dirty="0"/>
              <a:t>max:   86.4mm or 3.4in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CDAC7-D43A-4A89-91E8-61EBADEC2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86" y="1825748"/>
            <a:ext cx="4747547" cy="323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5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2245F03-66D5-45EC-A0B5-90E656B1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9D736-485B-4865-9E88-5BACD6F2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/>
              <a:t>Summer vs Winter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731BE-8EC0-4F8C-B5EF-A1036E2D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96" y="649707"/>
            <a:ext cx="4635970" cy="314669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1DD633-93CD-4C45-A762-B4600E9A7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2" y="643467"/>
            <a:ext cx="4630241" cy="31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5BCC-7D5B-4CD7-9B80-F23FDEC7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063296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/>
              <a:t>Max vs Min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8323F-ED0A-47DB-A49D-C4B8DD7F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32" y="643467"/>
            <a:ext cx="7897936" cy="31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4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5BCC-7D5B-4CD7-9B80-F23FDEC7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Max vs Min Temperature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3A6BF2A-2A66-473D-8B97-DA1F8D5A4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Covariance: 59.6</a:t>
            </a:r>
          </a:p>
          <a:p>
            <a:r>
              <a:rPr lang="en-US" sz="2000" dirty="0"/>
              <a:t>Pearson’s r: 0.88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E7DB5-BB14-42DC-938D-48C8C5E74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86" y="1043456"/>
            <a:ext cx="4747547" cy="47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5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5BCC-7D5B-4CD7-9B80-F23FDEC7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Temperature vs Snowfall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3A6BF2A-2A66-473D-8B97-DA1F8D5A4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Covariance: -7.14</a:t>
            </a:r>
          </a:p>
          <a:p>
            <a:r>
              <a:rPr lang="en-US" sz="2000" dirty="0"/>
              <a:t>Pearson’s r: -0.34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0D80A-2C4F-474E-8CEB-789D5D85A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86" y="1043456"/>
            <a:ext cx="4747547" cy="47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raindrops falling off an umbrella">
            <a:extLst>
              <a:ext uri="{FF2B5EF4-FFF2-40B4-BE49-F238E27FC236}">
                <a16:creationId xmlns:a16="http://schemas.microsoft.com/office/drawing/2014/main" id="{801CEEB4-68BA-4B9E-9A0D-85046E4C8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2" r="-1" b="780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1F5F3-3580-4F48-BFCB-90D7D7B4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April Showers?</a:t>
            </a:r>
          </a:p>
        </p:txBody>
      </p:sp>
    </p:spTree>
    <p:extLst>
      <p:ext uri="{BB962C8B-B14F-4D97-AF65-F5344CB8AC3E}">
        <p14:creationId xmlns:p14="http://schemas.microsoft.com/office/powerpoint/2010/main" val="662714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780058"/>
            <a:ext cx="3781618" cy="289914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rgbClr val="C34DA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AF1C9-EECF-4F0A-AB44-98CC8C52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2620477"/>
            <a:ext cx="3010737" cy="14974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April Showers?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8DDC968F-7A3E-46BB-B1B3-9BF8C6B64296}"/>
              </a:ext>
            </a:extLst>
          </p:cNvPr>
          <p:cNvSpPr txBox="1">
            <a:spLocks/>
          </p:cNvSpPr>
          <p:nvPr/>
        </p:nvSpPr>
        <p:spPr>
          <a:xfrm>
            <a:off x="6229217" y="2623380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17" name="Content Placeholder 5">
            <a:extLst>
              <a:ext uri="{FF2B5EF4-FFF2-40B4-BE49-F238E27FC236}">
                <a16:creationId xmlns:a16="http://schemas.microsoft.com/office/drawing/2014/main" id="{0A6E999B-0EF6-4256-AD2C-3818AE4A02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86350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8111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t drink and blanket with a winter scene outside the window">
            <a:extLst>
              <a:ext uri="{FF2B5EF4-FFF2-40B4-BE49-F238E27FC236}">
                <a16:creationId xmlns:a16="http://schemas.microsoft.com/office/drawing/2014/main" id="{97F36692-6932-47FA-ACEE-3F89FDB46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664A62-D0CB-4F7E-9B51-BA2214071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CE2C3-8E0D-47B3-AC7A-D335C72F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73" y="1998924"/>
            <a:ext cx="5541054" cy="22136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Temperature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291187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77AED-2A4B-4AC3-8E9E-44B440861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E5443-1195-48A0-93A7-3C76F7EBB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Coordinates</a:t>
            </a:r>
          </a:p>
          <a:p>
            <a:pPr lvl="1"/>
            <a:r>
              <a:rPr lang="en-US" sz="2000"/>
              <a:t>Dates (1940-1945)</a:t>
            </a:r>
          </a:p>
          <a:p>
            <a:pPr lvl="1"/>
            <a:r>
              <a:rPr lang="en-US" sz="2000"/>
              <a:t>Latitude </a:t>
            </a:r>
            <a:r>
              <a:rPr lang="en-US" sz="2000" dirty="0"/>
              <a:t>and Longitude</a:t>
            </a:r>
          </a:p>
          <a:p>
            <a:pPr lvl="1"/>
            <a:r>
              <a:rPr lang="en-US" sz="2000" dirty="0"/>
              <a:t>Elevation (m)</a:t>
            </a:r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BF7DCE09-A287-4D4F-889F-FE5AFC8C9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81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E20309-1FB9-4818-BAFA-9C4C0534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rgbClr val="C34DA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2528A-A0F9-4DB7-9209-A5DBA5B06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524250" cy="5431376"/>
          </a:xfrm>
        </p:spPr>
        <p:txBody>
          <a:bodyPr>
            <a:normAutofit/>
          </a:bodyPr>
          <a:lstStyle/>
          <a:p>
            <a:r>
              <a:rPr lang="en-US" sz="3700" dirty="0"/>
              <a:t>Temperature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131F5-4320-41A3-A61A-42A297067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/>
              <a:t>Coefficients</a:t>
            </a:r>
          </a:p>
          <a:p>
            <a:pPr lvl="1"/>
            <a:r>
              <a:rPr lang="en-US" sz="2000"/>
              <a:t>Latitude: -0.22</a:t>
            </a:r>
          </a:p>
          <a:p>
            <a:pPr lvl="1"/>
            <a:r>
              <a:rPr lang="en-US" sz="2000"/>
              <a:t>Month: 0.12</a:t>
            </a:r>
          </a:p>
          <a:p>
            <a:pPr lvl="1"/>
            <a:r>
              <a:rPr lang="en-US" sz="2000"/>
              <a:t>Longitude: -0.01</a:t>
            </a:r>
          </a:p>
          <a:p>
            <a:pPr lvl="1"/>
            <a:r>
              <a:rPr lang="en-US" sz="2000"/>
              <a:t>Elevation: -0.01</a:t>
            </a:r>
          </a:p>
          <a:p>
            <a:r>
              <a:rPr lang="en-US" sz="2000"/>
              <a:t>Mean Squared Error</a:t>
            </a:r>
          </a:p>
          <a:p>
            <a:pPr lvl="1"/>
            <a:r>
              <a:rPr lang="en-US" sz="2000"/>
              <a:t>44.2</a:t>
            </a:r>
          </a:p>
          <a:p>
            <a:r>
              <a:rPr lang="en-US" sz="2000"/>
              <a:t>Coefficient of Determination</a:t>
            </a:r>
          </a:p>
          <a:p>
            <a:pPr lvl="1"/>
            <a:r>
              <a:rPr lang="en-US" sz="2000"/>
              <a:t>0.32</a:t>
            </a:r>
          </a:p>
        </p:txBody>
      </p:sp>
    </p:spTree>
    <p:extLst>
      <p:ext uri="{BB962C8B-B14F-4D97-AF65-F5344CB8AC3E}">
        <p14:creationId xmlns:p14="http://schemas.microsoft.com/office/powerpoint/2010/main" val="402710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0DC570-98AC-45E8-986B-B79DD31A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E4A9-403C-4087-B16A-E11661F8F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Temperature</a:t>
            </a:r>
          </a:p>
          <a:p>
            <a:pPr lvl="1"/>
            <a:r>
              <a:rPr lang="en-US" sz="2000" dirty="0"/>
              <a:t>Average daily temperature (C)</a:t>
            </a:r>
          </a:p>
          <a:p>
            <a:pPr lvl="1"/>
            <a:r>
              <a:rPr lang="en-US" sz="2000" dirty="0"/>
              <a:t>Maximum and Minimum daily temperatures (C)</a:t>
            </a:r>
          </a:p>
        </p:txBody>
      </p:sp>
      <p:pic>
        <p:nvPicPr>
          <p:cNvPr id="13" name="Graphic 12" descr="Thermometer">
            <a:extLst>
              <a:ext uri="{FF2B5EF4-FFF2-40B4-BE49-F238E27FC236}">
                <a16:creationId xmlns:a16="http://schemas.microsoft.com/office/drawing/2014/main" id="{40BE5C15-BC05-4674-B262-04FB95F65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76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F484A-CD28-4FF7-93D5-A3DD6748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08D10-8D65-4370-8930-66951F533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Precipitation</a:t>
            </a:r>
          </a:p>
          <a:p>
            <a:pPr lvl="1"/>
            <a:r>
              <a:rPr lang="en-US" sz="2000" dirty="0"/>
              <a:t>Rainfall (mm)</a:t>
            </a:r>
          </a:p>
          <a:p>
            <a:pPr lvl="1"/>
            <a:r>
              <a:rPr lang="en-US" sz="2000" dirty="0"/>
              <a:t>Snowfall (mm)</a:t>
            </a:r>
          </a:p>
          <a:p>
            <a:pPr lvl="1"/>
            <a:endParaRPr lang="en-US" sz="2000" dirty="0"/>
          </a:p>
        </p:txBody>
      </p:sp>
      <p:pic>
        <p:nvPicPr>
          <p:cNvPr id="7" name="Graphic 6" descr="Rain">
            <a:extLst>
              <a:ext uri="{FF2B5EF4-FFF2-40B4-BE49-F238E27FC236}">
                <a16:creationId xmlns:a16="http://schemas.microsoft.com/office/drawing/2014/main" id="{AC7E6CC0-E774-4E1A-A531-3FF278A1E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2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3882B-0815-4FF0-A1D4-D96B8307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Histograms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F24D91-464F-466F-B161-582E146E6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Latitudes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15ACDC-9CEA-4E83-AAFE-E3E194648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86" y="1715661"/>
            <a:ext cx="4747547" cy="345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3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8E903-2168-48A6-A308-1713F9D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Histograms</a:t>
            </a:r>
            <a:endParaRPr lang="en-US" dirty="0"/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1EE9D084-100F-445B-9EC1-B475D60C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Longitudes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9A2BE7-B87F-4C18-80A5-6FCE6028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86" y="1759731"/>
            <a:ext cx="4747547" cy="33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2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8E903-2168-48A6-A308-1713F9D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Histograms</a:t>
            </a:r>
            <a:endParaRPr lang="en-US" dirty="0"/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1EE9D084-100F-445B-9EC1-B475D60C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Elevation</a:t>
            </a:r>
          </a:p>
          <a:p>
            <a:pPr lvl="1"/>
            <a:r>
              <a:rPr lang="en-US" sz="2000"/>
              <a:t>mean:  130 m or 427 ft</a:t>
            </a:r>
          </a:p>
          <a:p>
            <a:pPr lvl="1"/>
            <a:r>
              <a:rPr lang="en-US" sz="2000"/>
              <a:t>mode:  3 m or 10 ft</a:t>
            </a:r>
          </a:p>
          <a:p>
            <a:pPr lvl="1"/>
            <a:r>
              <a:rPr lang="en-US" sz="2000"/>
              <a:t>sd:    316 m or 1037 ft</a:t>
            </a:r>
          </a:p>
          <a:p>
            <a:pPr lvl="1"/>
            <a:r>
              <a:rPr lang="en-US" sz="2000"/>
              <a:t>max:   2326 m or 7631 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7E4EA-45ED-47DD-9328-792475275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86" y="1746748"/>
            <a:ext cx="4747547" cy="33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8E903-2168-48A6-A308-1713F9D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Histograms</a:t>
            </a:r>
            <a:endParaRPr lang="en-US" dirty="0"/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1EE9D084-100F-445B-9EC1-B475D60C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Mean Temp</a:t>
            </a:r>
          </a:p>
          <a:p>
            <a:pPr lvl="1"/>
            <a:r>
              <a:rPr lang="en-US" sz="2000" dirty="0"/>
              <a:t>mean:  22.6 C or 72.7 F</a:t>
            </a:r>
          </a:p>
          <a:p>
            <a:pPr lvl="1"/>
            <a:r>
              <a:rPr lang="en-US" sz="2000" dirty="0"/>
              <a:t>mode:  26.7 C or 72.0 F</a:t>
            </a:r>
          </a:p>
          <a:p>
            <a:pPr lvl="1"/>
            <a:r>
              <a:rPr lang="en-US" sz="2000" dirty="0" err="1"/>
              <a:t>sd</a:t>
            </a:r>
            <a:r>
              <a:rPr lang="en-US" sz="2000" dirty="0"/>
              <a:t>:    8.0 C or 14.5 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617C3-0E64-4530-B600-B79D306A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86" y="1801607"/>
            <a:ext cx="4747547" cy="328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90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8E903-2168-48A6-A308-1713F9D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Histograms</a:t>
            </a:r>
            <a:endParaRPr lang="en-US" dirty="0"/>
          </a:p>
        </p:txBody>
      </p:sp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1EE9D084-100F-445B-9EC1-B475D60C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Max Temp</a:t>
            </a:r>
          </a:p>
          <a:p>
            <a:pPr lvl="1"/>
            <a:r>
              <a:rPr lang="en-US" sz="2000" dirty="0"/>
              <a:t>mean:  27.3 C or 81.1 F</a:t>
            </a:r>
          </a:p>
          <a:p>
            <a:pPr lvl="1"/>
            <a:r>
              <a:rPr lang="en-US" sz="2000" dirty="0"/>
              <a:t>mode:  30.0 C or 86.0 F</a:t>
            </a:r>
          </a:p>
          <a:p>
            <a:pPr lvl="1"/>
            <a:r>
              <a:rPr lang="en-US" sz="2000" dirty="0" err="1"/>
              <a:t>sd</a:t>
            </a:r>
            <a:r>
              <a:rPr lang="en-US" sz="2000" dirty="0"/>
              <a:t>:    8.4 C or 15.2 F</a:t>
            </a:r>
          </a:p>
          <a:p>
            <a:pPr lvl="1"/>
            <a:r>
              <a:rPr lang="en-US" sz="2000" dirty="0"/>
              <a:t>max:   50.0 C or 122.0F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36DA1-7DE6-4E17-A4C2-7C549B24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86" y="1801607"/>
            <a:ext cx="4747547" cy="328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9917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444B5"/>
      </a:accent4>
      <a:accent5>
        <a:srgbClr val="4D7EC3"/>
      </a:accent5>
      <a:accent6>
        <a:srgbClr val="3B9EB1"/>
      </a:accent6>
      <a:hlink>
        <a:srgbClr val="3F5FBF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537</Words>
  <Application>Microsoft Office PowerPoint</Application>
  <PresentationFormat>Widescreen</PresentationFormat>
  <Paragraphs>139</Paragraphs>
  <Slides>20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Elephant</vt:lpstr>
      <vt:lpstr>Roboto</vt:lpstr>
      <vt:lpstr>BrushVTI</vt:lpstr>
      <vt:lpstr>Weather Project</vt:lpstr>
      <vt:lpstr>The Data</vt:lpstr>
      <vt:lpstr>The Data</vt:lpstr>
      <vt:lpstr>The Data</vt:lpstr>
      <vt:lpstr>Histograms</vt:lpstr>
      <vt:lpstr>Histograms</vt:lpstr>
      <vt:lpstr>Histograms</vt:lpstr>
      <vt:lpstr>Histograms</vt:lpstr>
      <vt:lpstr>Histograms</vt:lpstr>
      <vt:lpstr>Histograms</vt:lpstr>
      <vt:lpstr>Histograms</vt:lpstr>
      <vt:lpstr>Histograms</vt:lpstr>
      <vt:lpstr>Summer vs Winter</vt:lpstr>
      <vt:lpstr>Max vs Min Temperature</vt:lpstr>
      <vt:lpstr>Max vs Min Temperature</vt:lpstr>
      <vt:lpstr>Temperature vs Snowfall</vt:lpstr>
      <vt:lpstr>April Showers?</vt:lpstr>
      <vt:lpstr>April Showers?</vt:lpstr>
      <vt:lpstr>Temperature Regression Model</vt:lpstr>
      <vt:lpstr>Temperature Regression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Demi Williams</dc:creator>
  <cp:lastModifiedBy>Demi Williams</cp:lastModifiedBy>
  <cp:revision>11</cp:revision>
  <dcterms:created xsi:type="dcterms:W3CDTF">2021-08-13T04:34:49Z</dcterms:created>
  <dcterms:modified xsi:type="dcterms:W3CDTF">2021-08-13T05:58:19Z</dcterms:modified>
</cp:coreProperties>
</file>